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85" r:id="rId2"/>
    <p:sldId id="426" r:id="rId3"/>
    <p:sldId id="427" r:id="rId4"/>
    <p:sldId id="461" r:id="rId5"/>
    <p:sldId id="462" r:id="rId6"/>
    <p:sldId id="463" r:id="rId7"/>
    <p:sldId id="338" r:id="rId8"/>
    <p:sldId id="428" r:id="rId9"/>
    <p:sldId id="429" r:id="rId10"/>
    <p:sldId id="430" r:id="rId11"/>
    <p:sldId id="431" r:id="rId12"/>
    <p:sldId id="432" r:id="rId13"/>
    <p:sldId id="347" r:id="rId14"/>
    <p:sldId id="433" r:id="rId15"/>
    <p:sldId id="434" r:id="rId16"/>
    <p:sldId id="351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356" r:id="rId26"/>
    <p:sldId id="445" r:id="rId27"/>
    <p:sldId id="446" r:id="rId28"/>
    <p:sldId id="443" r:id="rId29"/>
    <p:sldId id="444" r:id="rId30"/>
    <p:sldId id="358" r:id="rId31"/>
    <p:sldId id="447" r:id="rId32"/>
    <p:sldId id="448" r:id="rId33"/>
    <p:sldId id="449" r:id="rId34"/>
    <p:sldId id="364" r:id="rId35"/>
    <p:sldId id="450" r:id="rId36"/>
    <p:sldId id="451" r:id="rId37"/>
    <p:sldId id="452" r:id="rId38"/>
    <p:sldId id="460" r:id="rId39"/>
    <p:sldId id="459" r:id="rId40"/>
    <p:sldId id="454" r:id="rId41"/>
    <p:sldId id="455" r:id="rId42"/>
    <p:sldId id="456" r:id="rId43"/>
    <p:sldId id="457" r:id="rId44"/>
    <p:sldId id="458" r:id="rId45"/>
    <p:sldId id="422" r:id="rId4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E928-5478-1247-BA8B-9CDF92AD1B56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A66E1-90C9-1742-BC95-F2C7D9A1DB5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8980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search/?q=confused&amp;i=14296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https://thenounproject.com/search/?q=confused&amp;i=1429617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0617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638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590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4808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6706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5673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15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340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835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230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874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449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0900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8463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089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211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353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A66E1-90C9-1742-BC95-F2C7D9A1DB57}" type="slidenum">
              <a:rPr lang="en-BR" smtClean="0"/>
              <a:t>36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88553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503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98" name="Google Shape;269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48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100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95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5559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878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9DA5-E2FC-8142-ADF5-DFE995F74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6786-C220-5747-9512-609F64129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12A04-664B-0E44-91D0-62E60660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3352-EC52-C440-B24E-A7EA6779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E53A-B084-5B48-BF14-AC2DF8C9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8932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549D-2743-EB48-A887-13334D77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E5357-03B3-F841-B76C-4F34604DA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C5C2-A9F0-EF4F-8B9B-B108E2E4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5C6BA-448A-D64E-8DBA-2F45CA03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BB2D6-F158-6F47-A5FC-45345A5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7195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33D2E-BF7C-4D47-9406-102069D27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072CF-7CDC-7047-8EED-BD6B43082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79BE3-E04F-0941-894B-5CFF4628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8807F-F2D2-FA49-9DB2-8C24B6F9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2E38-7E8A-CF44-9DB1-F4E4EBA3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2508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Crimson">
  <p:cSld name="Cover Slide - Crimson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23900" y="1398900"/>
            <a:ext cx="10441600" cy="25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333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63933" y="4952100"/>
            <a:ext cx="10441600" cy="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9AA0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2"/>
          </p:nvPr>
        </p:nvSpPr>
        <p:spPr>
          <a:xfrm>
            <a:off x="563933" y="3978900"/>
            <a:ext cx="10401600" cy="4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87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">
  <p:cSld name="One Box - Crimson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9333" y="2062633"/>
            <a:ext cx="11263600" cy="4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568400" y="657300"/>
            <a:ext cx="10396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59333" y="352500"/>
            <a:ext cx="10396000" cy="7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06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8810-A23E-6447-91E2-0975C7D6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64F16-92F0-7C49-8484-9C75124D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F5DAF-385F-2947-9D06-63798705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90BE2-E999-4B43-988A-6AA6E741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CA32-D8A1-314C-80CB-8FAA38CF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05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F7F-4370-FB42-8103-35094007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0B4F-FCC1-1F48-BA78-4E4860A7C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B75E5-7DAD-9F4A-9C70-122EC51E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D9810-45EC-144D-BDCC-392E31C6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DBB3-65D4-034B-8487-246B4E59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923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3C5E-A87F-5A40-80F4-36AB9751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8B35A-88A2-C640-BF2A-31BD98DF3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14D6E-4747-614B-BF4C-BB900EFE7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C7D8-BE01-8446-90FA-85A66C5E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FF7F7-45A1-DA4E-9A85-E65A4E5C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4CF49-C809-6242-80AD-52DBF4AC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188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9C6A-FCC2-AF46-8DD9-06788713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CDF3E-1BB2-FE43-A0AD-EB1A951C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36A87-89A4-4A48-90EF-980A3BFEE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7C0DD-CC3D-DB4A-A7DC-7324CE10A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F4EA2-44D3-C54C-8460-9CAE03C9C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CB6A8-911D-854A-8298-65345FD6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431CD-44D0-364F-9907-F91AFDE6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BF6D-D2AF-3D4E-9D4E-2006FB0C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124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BFF6-E13C-4D45-9973-F8F3A772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843BF-2B1D-D648-BD18-35518F08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E8843-5DAE-5944-BC7C-06853E74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228B9-B20F-6B4A-A0E0-A6A0CF24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003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311D7-A24D-1846-8584-91D1D00C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BEF12-E5D4-F94E-B0EE-C3FC5D01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D8A8E-D06C-804B-BF31-44F02528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728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9EA7-82DE-144F-AE04-A51C9778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A061-2060-2B43-88E0-A2DFEACB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B497A-C35B-4149-A7C3-2C812B8B7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75795-4EC1-0740-A553-0196EE99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95E43-8F17-0E46-AEE3-A51DEEEA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80264-9DAD-144B-899C-3D2C0126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10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1035-CCAA-F148-8560-685EF771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7C09-CD09-B64F-BBDD-02F77266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C058-3AA3-D148-81AE-2BAE8D9CB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C30C3-2467-FD4E-8BF8-725659A0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ED1B0-A0F2-814B-AE42-82676C69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BE3CA-7569-DF42-B22C-088C2B77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5906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BA54F-AA60-614F-880D-4343218B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939C-1036-E04D-834D-602EDDD4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6D7D3-C518-DC45-9AC8-F23F7612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DAA27-80CC-C744-9D5F-87A5EB4FAC37}" type="datetimeFigureOut">
              <a:rPr lang="en-BR" smtClean="0"/>
              <a:t>22/02/23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C8BE-A3AB-D54D-AF4B-579646CB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26B5-C487-344D-9F34-10635FBE5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A56BA-26AE-BC48-9341-99839E54811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719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8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dgeimpulse.com/docs/edge-impulse-studio/processing-blocks/spectral-featur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kewness-kurtosis-simplified-1338e094fc85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687125" y="2470912"/>
            <a:ext cx="114456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6600" dirty="0" err="1">
                <a:solidFill>
                  <a:schemeClr val="accent2"/>
                </a:solidFill>
              </a:rPr>
              <a:t>Wio</a:t>
            </a:r>
            <a:r>
              <a:rPr lang="en-US" sz="6600" dirty="0">
                <a:solidFill>
                  <a:schemeClr val="accent2"/>
                </a:solidFill>
              </a:rPr>
              <a:t> Terminal – Part 2 </a:t>
            </a:r>
            <a:br>
              <a:rPr lang="en-US" sz="6600" dirty="0">
                <a:solidFill>
                  <a:schemeClr val="tx2"/>
                </a:solidFill>
              </a:rPr>
            </a:br>
            <a:r>
              <a:rPr lang="en" sz="6600" dirty="0">
                <a:latin typeface="+mn-lt"/>
              </a:rPr>
              <a:t>Hands-on: </a:t>
            </a:r>
            <a:r>
              <a:rPr lang="en" sz="6600" dirty="0">
                <a:solidFill>
                  <a:schemeClr val="tx1"/>
                </a:solidFill>
                <a:latin typeface="+mn-lt"/>
              </a:rPr>
              <a:t>Gesture Recognition </a:t>
            </a:r>
            <a:endParaRPr sz="6600" b="1" dirty="0">
              <a:solidFill>
                <a:schemeClr val="tx1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63" name="Google Shape;163;p30"/>
          <p:cNvSpPr/>
          <p:nvPr/>
        </p:nvSpPr>
        <p:spPr>
          <a:xfrm>
            <a:off x="11832336" y="6333133"/>
            <a:ext cx="359664" cy="524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687125" y="5207062"/>
            <a:ext cx="2700900" cy="158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10860403" y="5774529"/>
            <a:ext cx="627933" cy="1044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7307" y="4844746"/>
            <a:ext cx="2103383" cy="164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000" y="4997138"/>
            <a:ext cx="1336000" cy="1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581618" y="4948476"/>
            <a:ext cx="6642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Prof. Marcelo José </a:t>
            </a:r>
            <a:r>
              <a:rPr lang="en-US" sz="1600" i="1" dirty="0" err="1"/>
              <a:t>Rovai</a:t>
            </a:r>
            <a:r>
              <a:rPr lang="en-US" sz="1600" i="1" dirty="0"/>
              <a:t> </a:t>
            </a: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UNIFEI - Federal University of </a:t>
            </a:r>
            <a:r>
              <a:rPr lang="en-US" sz="1600" i="1" dirty="0" err="1"/>
              <a:t>Itajubá</a:t>
            </a:r>
            <a:r>
              <a:rPr lang="en-US" sz="1600" i="1" dirty="0"/>
              <a:t>, Brazil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i="1" dirty="0"/>
              <a:t>TinyML4D Academic Network Co-Chair</a:t>
            </a:r>
            <a:endParaRPr sz="16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i="1" dirty="0"/>
          </a:p>
        </p:txBody>
      </p:sp>
      <p:pic>
        <p:nvPicPr>
          <p:cNvPr id="9220" name="Picture 4" descr="Addis Ababa University - Ethiopia | International Business Institute">
            <a:extLst>
              <a:ext uri="{FF2B5EF4-FFF2-40B4-BE49-F238E27FC236}">
                <a16:creationId xmlns:a16="http://schemas.microsoft.com/office/drawing/2014/main" id="{F4EC9147-49BE-9442-821F-A6F9AB9A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675" y="372471"/>
            <a:ext cx="1481015" cy="168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8F533-BF25-244D-B7B0-E05F22DB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F9C21-C1B4-F748-B506-C35D1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78C364D-4552-0D4A-8164-25FEAAA7A723}"/>
              </a:ext>
            </a:extLst>
          </p:cNvPr>
          <p:cNvSpPr/>
          <p:nvPr/>
        </p:nvSpPr>
        <p:spPr>
          <a:xfrm>
            <a:off x="6906445" y="2668845"/>
            <a:ext cx="724417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886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243B4-194B-EC40-8990-D7F5BA4A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9B6D93-220A-BF40-888F-91E3BA1E63C8}"/>
              </a:ext>
            </a:extLst>
          </p:cNvPr>
          <p:cNvSpPr/>
          <p:nvPr/>
        </p:nvSpPr>
        <p:spPr>
          <a:xfrm>
            <a:off x="6927466" y="2647825"/>
            <a:ext cx="724417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6686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2021133" y="327867"/>
            <a:ext cx="8249600" cy="686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 Dataset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2021133" y="1235981"/>
            <a:ext cx="6155200" cy="686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8175968" y="1235981"/>
            <a:ext cx="2094400" cy="6860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2021133" y="2144095"/>
            <a:ext cx="4060400" cy="6860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2382985" y="4159409"/>
            <a:ext cx="3336800" cy="908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A86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Algorithm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2790769" y="5749056"/>
            <a:ext cx="2521200" cy="648800"/>
          </a:xfrm>
          <a:prstGeom prst="roundRect">
            <a:avLst>
              <a:gd name="adj" fmla="val 16667"/>
            </a:avLst>
          </a:prstGeom>
          <a:solidFill>
            <a:srgbClr val="A51C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5147865" y="3127084"/>
            <a:ext cx="1705600" cy="6120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/>
          <p:nvPr/>
        </p:nvSpPr>
        <p:spPr>
          <a:xfrm rot="10800000">
            <a:off x="5092287" y="3692120"/>
            <a:ext cx="1705600" cy="6120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8"/>
          <p:cNvCxnSpPr>
            <a:stCxn id="241" idx="2"/>
          </p:cNvCxnSpPr>
          <p:nvPr/>
        </p:nvCxnSpPr>
        <p:spPr>
          <a:xfrm flipH="1">
            <a:off x="4034533" y="2830095"/>
            <a:ext cx="16800" cy="13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28"/>
          <p:cNvCxnSpPr/>
          <p:nvPr/>
        </p:nvCxnSpPr>
        <p:spPr>
          <a:xfrm flipH="1">
            <a:off x="4039332" y="5072329"/>
            <a:ext cx="7200" cy="6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28"/>
          <p:cNvSpPr/>
          <p:nvPr/>
        </p:nvSpPr>
        <p:spPr>
          <a:xfrm>
            <a:off x="5284899" y="3382141"/>
            <a:ext cx="1431600" cy="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Training, tuning,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8157253" y="2144095"/>
            <a:ext cx="2094400" cy="6860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en" sz="2133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sz="21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6062701" y="2144095"/>
            <a:ext cx="2094400" cy="6860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Validation Set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6627892" y="5364409"/>
            <a:ext cx="2521200" cy="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lang="en"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Performance Estimate</a:t>
            </a:r>
            <a:endParaRPr sz="1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28"/>
          <p:cNvCxnSpPr>
            <a:stCxn id="249" idx="2"/>
            <a:endCxn id="243" idx="3"/>
          </p:cNvCxnSpPr>
          <p:nvPr/>
        </p:nvCxnSpPr>
        <p:spPr>
          <a:xfrm rot="5400000">
            <a:off x="5636553" y="2505495"/>
            <a:ext cx="3243300" cy="3892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28"/>
          <p:cNvCxnSpPr>
            <a:stCxn id="250" idx="2"/>
            <a:endCxn id="242" idx="0"/>
          </p:cNvCxnSpPr>
          <p:nvPr/>
        </p:nvCxnSpPr>
        <p:spPr>
          <a:xfrm rot="5400000">
            <a:off x="5523051" y="3026745"/>
            <a:ext cx="1783500" cy="1390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443A1-97F4-C34D-9EDF-1A785F75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C0063-C95A-3D4C-AFAB-4A53F8AF64FA}"/>
              </a:ext>
            </a:extLst>
          </p:cNvPr>
          <p:cNvSpPr/>
          <p:nvPr/>
        </p:nvSpPr>
        <p:spPr>
          <a:xfrm>
            <a:off x="6211615" y="3298934"/>
            <a:ext cx="430127" cy="2601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7EC224-C2CB-1B4B-BA6F-0C228A9934EE}"/>
              </a:ext>
            </a:extLst>
          </p:cNvPr>
          <p:cNvSpPr/>
          <p:nvPr/>
        </p:nvSpPr>
        <p:spPr>
          <a:xfrm>
            <a:off x="5470636" y="3892769"/>
            <a:ext cx="825061" cy="2601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2976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0B0C3-8812-0F41-BBEB-5BB9C367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CAA10D-D76A-4C4F-9E32-6C338C8FD7D5}"/>
              </a:ext>
            </a:extLst>
          </p:cNvPr>
          <p:cNvSpPr/>
          <p:nvPr/>
        </p:nvSpPr>
        <p:spPr>
          <a:xfrm>
            <a:off x="3090043" y="1638299"/>
            <a:ext cx="3626067" cy="47428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6203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2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/>
          <p:nvPr/>
        </p:nvSpPr>
        <p:spPr>
          <a:xfrm>
            <a:off x="7113549" y="2899818"/>
            <a:ext cx="2599314" cy="1059534"/>
          </a:xfrm>
          <a:prstGeom prst="roundRect">
            <a:avLst>
              <a:gd name="adj" fmla="val 16667"/>
            </a:avLst>
          </a:prstGeom>
          <a:solidFill>
            <a:srgbClr val="ED7D31">
              <a:alpha val="74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4A2F-9620-9948-9519-12020D22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0CCA26-794F-5342-960B-81C22B653E7C}"/>
              </a:ext>
            </a:extLst>
          </p:cNvPr>
          <p:cNvSpPr/>
          <p:nvPr/>
        </p:nvSpPr>
        <p:spPr>
          <a:xfrm>
            <a:off x="3909850" y="1764424"/>
            <a:ext cx="4487916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39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4C338-05BB-E741-82A3-1238309B8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1E472E-DC3A-DE46-B819-9644961223D7}"/>
              </a:ext>
            </a:extLst>
          </p:cNvPr>
          <p:cNvSpPr/>
          <p:nvPr/>
        </p:nvSpPr>
        <p:spPr>
          <a:xfrm>
            <a:off x="3909850" y="1764424"/>
            <a:ext cx="4487916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010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00436-412A-6644-8BCE-4AE73F87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96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" sz="4800" dirty="0">
                <a:latin typeface="+mn-lt"/>
              </a:rPr>
              <a:t>Hands-on: </a:t>
            </a:r>
            <a:r>
              <a:rPr lang="en" sz="4800" dirty="0">
                <a:solidFill>
                  <a:schemeClr val="accent2"/>
                </a:solidFill>
                <a:latin typeface="+mn-lt"/>
              </a:rPr>
              <a:t>Gesture Recognition </a:t>
            </a:r>
            <a:endParaRPr sz="80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107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18F61-C82C-B74C-880B-291DE25A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86DE6E-D5FD-6C43-9B79-7397019EB04B}"/>
              </a:ext>
            </a:extLst>
          </p:cNvPr>
          <p:cNvSpPr/>
          <p:nvPr/>
        </p:nvSpPr>
        <p:spPr>
          <a:xfrm>
            <a:off x="2606567" y="2384533"/>
            <a:ext cx="2144109" cy="160939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6F9984-2C00-BD44-A4B8-F5D591C8BCBF}"/>
              </a:ext>
            </a:extLst>
          </p:cNvPr>
          <p:cNvSpPr/>
          <p:nvPr/>
        </p:nvSpPr>
        <p:spPr>
          <a:xfrm>
            <a:off x="5612526" y="4455072"/>
            <a:ext cx="903888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8621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A2108-E9EC-5F4B-BF8E-EB3D4ED3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736538-112B-E142-89C8-20282C406FA6}"/>
              </a:ext>
            </a:extLst>
          </p:cNvPr>
          <p:cNvSpPr/>
          <p:nvPr/>
        </p:nvSpPr>
        <p:spPr>
          <a:xfrm>
            <a:off x="4204140" y="2343807"/>
            <a:ext cx="903888" cy="8092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6102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53E58-10E6-734C-B753-E35AE778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57" y="0"/>
            <a:ext cx="9549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B8BA9-DFEB-FD42-8C51-29E56504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57" y="0"/>
            <a:ext cx="9549486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901DF7-1273-6B48-8E9C-B8A29757C98D}"/>
              </a:ext>
            </a:extLst>
          </p:cNvPr>
          <p:cNvSpPr/>
          <p:nvPr/>
        </p:nvSpPr>
        <p:spPr>
          <a:xfrm>
            <a:off x="9343699" y="976147"/>
            <a:ext cx="1240218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9FE22B-E2B4-AA46-9007-7351984A8800}"/>
              </a:ext>
            </a:extLst>
          </p:cNvPr>
          <p:cNvSpPr/>
          <p:nvPr/>
        </p:nvSpPr>
        <p:spPr>
          <a:xfrm>
            <a:off x="4204139" y="3460530"/>
            <a:ext cx="3783722" cy="21152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183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60A7F-95F9-974C-A611-C57979CA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39" y="0"/>
            <a:ext cx="1031932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55A523-9B08-B548-A199-38FE59EEBA5F}"/>
              </a:ext>
            </a:extLst>
          </p:cNvPr>
          <p:cNvSpPr/>
          <p:nvPr/>
        </p:nvSpPr>
        <p:spPr>
          <a:xfrm>
            <a:off x="4141078" y="3845472"/>
            <a:ext cx="903888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757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/>
          <p:nvPr/>
        </p:nvSpPr>
        <p:spPr>
          <a:xfrm rot="5400000">
            <a:off x="5167086" y="4901769"/>
            <a:ext cx="1664208" cy="1059534"/>
          </a:xfrm>
          <a:prstGeom prst="roundRect">
            <a:avLst>
              <a:gd name="adj" fmla="val 16667"/>
            </a:avLst>
          </a:prstGeom>
          <a:solidFill>
            <a:srgbClr val="ED7D31">
              <a:alpha val="74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C89AD-5D55-EF4F-8DDC-5F55E10C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39" y="0"/>
            <a:ext cx="10319321" cy="6858000"/>
          </a:xfrm>
          <a:prstGeom prst="rect">
            <a:avLst/>
          </a:prstGeom>
        </p:spPr>
      </p:pic>
      <p:pic>
        <p:nvPicPr>
          <p:cNvPr id="4" name="Google Shape;336;p38">
            <a:extLst>
              <a:ext uri="{FF2B5EF4-FFF2-40B4-BE49-F238E27FC236}">
                <a16:creationId xmlns:a16="http://schemas.microsoft.com/office/drawing/2014/main" id="{CED7F183-BD72-984C-9A97-65731430A3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4464" y="4044476"/>
            <a:ext cx="3666839" cy="196983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37;p38">
            <a:extLst>
              <a:ext uri="{FF2B5EF4-FFF2-40B4-BE49-F238E27FC236}">
                <a16:creationId xmlns:a16="http://schemas.microsoft.com/office/drawing/2014/main" id="{26E2BC3D-961C-A448-9100-CBF806F05C0A}"/>
              </a:ext>
            </a:extLst>
          </p:cNvPr>
          <p:cNvSpPr/>
          <p:nvPr/>
        </p:nvSpPr>
        <p:spPr>
          <a:xfrm>
            <a:off x="3022474" y="4391449"/>
            <a:ext cx="2111829" cy="1104898"/>
          </a:xfrm>
          <a:prstGeom prst="rect">
            <a:avLst/>
          </a:prstGeom>
          <a:solidFill>
            <a:srgbClr val="FFFFFF">
              <a:alpha val="7019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14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5FA57-1A95-C347-89D9-D18E39E9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39" y="0"/>
            <a:ext cx="1031932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3DAFBF-0740-A245-BCB3-BE7FDE6B8F52}"/>
              </a:ext>
            </a:extLst>
          </p:cNvPr>
          <p:cNvSpPr/>
          <p:nvPr/>
        </p:nvSpPr>
        <p:spPr>
          <a:xfrm>
            <a:off x="1376858" y="3636580"/>
            <a:ext cx="903888" cy="27326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63A1CF-0BFC-C14B-942E-ED735FD8283C}"/>
              </a:ext>
            </a:extLst>
          </p:cNvPr>
          <p:cNvSpPr/>
          <p:nvPr/>
        </p:nvSpPr>
        <p:spPr>
          <a:xfrm>
            <a:off x="4141077" y="1617278"/>
            <a:ext cx="2669625" cy="181172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905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FED26-FC95-A845-81C7-699A2B10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39" y="0"/>
            <a:ext cx="1031932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D206E2-C245-7A44-B2DB-86CC1606BA0D}"/>
              </a:ext>
            </a:extLst>
          </p:cNvPr>
          <p:cNvSpPr/>
          <p:nvPr/>
        </p:nvSpPr>
        <p:spPr>
          <a:xfrm>
            <a:off x="4813740" y="1711872"/>
            <a:ext cx="1765736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EA7216-B503-E44F-9433-376F67577D36}"/>
              </a:ext>
            </a:extLst>
          </p:cNvPr>
          <p:cNvSpPr/>
          <p:nvPr/>
        </p:nvSpPr>
        <p:spPr>
          <a:xfrm>
            <a:off x="1282264" y="2868010"/>
            <a:ext cx="903888" cy="23254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7523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2297F-47F0-F340-BE1E-80D965D3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39" y="0"/>
            <a:ext cx="10319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9085F3-896C-A847-B25D-86251E98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0975" y="2312441"/>
            <a:ext cx="4619423" cy="3464567"/>
          </a:xfrm>
          <a:prstGeom prst="rect">
            <a:avLst/>
          </a:prstGeom>
        </p:spPr>
      </p:pic>
      <p:pic>
        <p:nvPicPr>
          <p:cNvPr id="7" name="Picture 6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9C021434-CBF5-724A-BAAE-6C6C1615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08" y="1735013"/>
            <a:ext cx="3464567" cy="4619423"/>
          </a:xfrm>
          <a:prstGeom prst="rect">
            <a:avLst/>
          </a:prstGeom>
        </p:spPr>
      </p:pic>
      <p:pic>
        <p:nvPicPr>
          <p:cNvPr id="9" name="Picture 8" descr="A hand holding a smart phone&#10;&#10;Description automatically generated with medium confidence">
            <a:extLst>
              <a:ext uri="{FF2B5EF4-FFF2-40B4-BE49-F238E27FC236}">
                <a16:creationId xmlns:a16="http://schemas.microsoft.com/office/drawing/2014/main" id="{5A002A95-AA7A-444A-AE33-26695EE9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761" y="1735013"/>
            <a:ext cx="3464567" cy="4619423"/>
          </a:xfrm>
          <a:prstGeom prst="rect">
            <a:avLst/>
          </a:prstGeom>
        </p:spPr>
      </p:pic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CB790FC2-6C03-BB4E-8650-0F1F790873B6}"/>
              </a:ext>
            </a:extLst>
          </p:cNvPr>
          <p:cNvSpPr/>
          <p:nvPr/>
        </p:nvSpPr>
        <p:spPr>
          <a:xfrm rot="16735525">
            <a:off x="7847982" y="3958678"/>
            <a:ext cx="3737580" cy="800466"/>
          </a:xfrm>
          <a:prstGeom prst="curved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B3D7F020-BFEA-DE41-98C0-95B4BDA46CD1}"/>
              </a:ext>
            </a:extLst>
          </p:cNvPr>
          <p:cNvSpPr/>
          <p:nvPr/>
        </p:nvSpPr>
        <p:spPr>
          <a:xfrm rot="10800000">
            <a:off x="4253607" y="4243753"/>
            <a:ext cx="3442686" cy="876437"/>
          </a:xfrm>
          <a:prstGeom prst="curved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9B66A-CA37-8B49-BD8E-F63951FEE835}"/>
              </a:ext>
            </a:extLst>
          </p:cNvPr>
          <p:cNvSpPr txBox="1"/>
          <p:nvPr/>
        </p:nvSpPr>
        <p:spPr>
          <a:xfrm>
            <a:off x="4856494" y="1881463"/>
            <a:ext cx="2361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</a:t>
            </a:r>
            <a:r>
              <a:rPr lang="en-BR" sz="4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eft-right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90E3B-76DF-B444-9C42-C1D723888F90}"/>
              </a:ext>
            </a:extLst>
          </p:cNvPr>
          <p:cNvSpPr txBox="1"/>
          <p:nvPr/>
        </p:nvSpPr>
        <p:spPr>
          <a:xfrm>
            <a:off x="8326677" y="1881463"/>
            <a:ext cx="2432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up-down</a:t>
            </a:r>
            <a:endParaRPr lang="en-BR" sz="4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49D8D-F392-2441-BDD7-801B3BEAC258}"/>
              </a:ext>
            </a:extLst>
          </p:cNvPr>
          <p:cNvSpPr txBox="1"/>
          <p:nvPr/>
        </p:nvSpPr>
        <p:spPr>
          <a:xfrm>
            <a:off x="1740349" y="1885892"/>
            <a:ext cx="1096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idle</a:t>
            </a:r>
            <a:endParaRPr lang="en-BR" sz="4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Google Shape;149;p21">
            <a:extLst>
              <a:ext uri="{FF2B5EF4-FFF2-40B4-BE49-F238E27FC236}">
                <a16:creationId xmlns:a16="http://schemas.microsoft.com/office/drawing/2014/main" id="{E34D0741-4729-F549-AFE5-53330E66E99D}"/>
              </a:ext>
            </a:extLst>
          </p:cNvPr>
          <p:cNvSpPr txBox="1"/>
          <p:nvPr/>
        </p:nvSpPr>
        <p:spPr>
          <a:xfrm>
            <a:off x="556453" y="570119"/>
            <a:ext cx="1063282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Gestures Definition (classes)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629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9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2350008" y="2935224"/>
            <a:ext cx="2432304" cy="1001160"/>
          </a:xfrm>
          <a:prstGeom prst="roundRect">
            <a:avLst>
              <a:gd name="adj" fmla="val 16667"/>
            </a:avLst>
          </a:prstGeom>
          <a:solidFill>
            <a:srgbClr val="ED7D31">
              <a:alpha val="74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CCB23-78C0-F64A-B166-50D65C16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2" y="0"/>
            <a:ext cx="11458276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7ADB98-22C7-FC4F-81B5-6AD7A2FF76CC}"/>
              </a:ext>
            </a:extLst>
          </p:cNvPr>
          <p:cNvSpPr/>
          <p:nvPr/>
        </p:nvSpPr>
        <p:spPr>
          <a:xfrm>
            <a:off x="4014953" y="2489636"/>
            <a:ext cx="1923391" cy="10523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0835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A24B0-4821-3E48-BE86-9DBDDB8A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2" y="0"/>
            <a:ext cx="11458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79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77763-D116-144D-A529-1C370FDC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150904"/>
            <a:ext cx="6435969" cy="2266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6FF2B-A3B9-214D-B9C0-92394D8C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36" y="363435"/>
            <a:ext cx="5906911" cy="5070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418EA-3156-9443-84DA-51669D58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62" y="4419978"/>
            <a:ext cx="6283569" cy="202870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9C33364-E7C9-FF4B-8890-6E39C0298706}"/>
              </a:ext>
            </a:extLst>
          </p:cNvPr>
          <p:cNvSpPr/>
          <p:nvPr/>
        </p:nvSpPr>
        <p:spPr>
          <a:xfrm rot="2217328">
            <a:off x="5797024" y="654738"/>
            <a:ext cx="978408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294B70-B8CB-9A45-850B-28831B557760}"/>
              </a:ext>
            </a:extLst>
          </p:cNvPr>
          <p:cNvSpPr/>
          <p:nvPr/>
        </p:nvSpPr>
        <p:spPr>
          <a:xfrm>
            <a:off x="4845735" y="5316920"/>
            <a:ext cx="1719187" cy="4427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825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689916" y="2766218"/>
            <a:ext cx="110860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5400">
                <a:solidFill>
                  <a:schemeClr val="accent2"/>
                </a:solidFill>
              </a:rPr>
              <a:t>Model Inference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1E9F2-57C7-3F42-9204-D1078449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29407"/>
            <a:ext cx="4038888" cy="4458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CDD3E-BEC5-A548-BF24-57AF6C05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08" y="1429407"/>
            <a:ext cx="4038888" cy="4458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F1BAC-0EEF-1B41-881C-8D1BB1FE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15" y="1429407"/>
            <a:ext cx="4215999" cy="445824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F917F2-7D11-7D4C-833A-BA982223F376}"/>
              </a:ext>
            </a:extLst>
          </p:cNvPr>
          <p:cNvSpPr/>
          <p:nvPr/>
        </p:nvSpPr>
        <p:spPr>
          <a:xfrm>
            <a:off x="220718" y="3614244"/>
            <a:ext cx="1608081" cy="35866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DC3E28-D5AB-5B4F-BC65-A578BE51A937}"/>
              </a:ext>
            </a:extLst>
          </p:cNvPr>
          <p:cNvSpPr/>
          <p:nvPr/>
        </p:nvSpPr>
        <p:spPr>
          <a:xfrm>
            <a:off x="4388025" y="2452852"/>
            <a:ext cx="2443701" cy="18143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848717-0515-7141-ADEA-35B9D0793036}"/>
              </a:ext>
            </a:extLst>
          </p:cNvPr>
          <p:cNvSpPr/>
          <p:nvPr/>
        </p:nvSpPr>
        <p:spPr>
          <a:xfrm>
            <a:off x="8455024" y="3342290"/>
            <a:ext cx="3232479" cy="33200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Google Shape;149;p21">
            <a:extLst>
              <a:ext uri="{FF2B5EF4-FFF2-40B4-BE49-F238E27FC236}">
                <a16:creationId xmlns:a16="http://schemas.microsoft.com/office/drawing/2014/main" id="{2C83CBAE-A56A-F549-AAC9-50C9C5F9C34C}"/>
              </a:ext>
            </a:extLst>
          </p:cNvPr>
          <p:cNvSpPr txBox="1"/>
          <p:nvPr/>
        </p:nvSpPr>
        <p:spPr>
          <a:xfrm>
            <a:off x="346842" y="662494"/>
            <a:ext cx="11722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Changing the Arduino code to adapt the </a:t>
            </a:r>
            <a:r>
              <a:rPr lang="en" sz="3600" b="1" i="0" u="none" strike="noStrike" cap="none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Wio</a:t>
            </a: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Accelerometer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63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790A-2537-3F4D-8BC1-DA84BA38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4" y="184521"/>
            <a:ext cx="5794911" cy="334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8A0E6-9CFC-E141-8291-6A28BF071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04" y="3655807"/>
            <a:ext cx="5794910" cy="3346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2D5ED-4BAA-7449-8555-0415DB29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374" y="184521"/>
            <a:ext cx="5794909" cy="3346955"/>
          </a:xfrm>
          <a:prstGeom prst="rect">
            <a:avLst/>
          </a:prstGeom>
        </p:spPr>
      </p:pic>
      <p:pic>
        <p:nvPicPr>
          <p:cNvPr id="9" name="Picture 8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1FB231C3-0ACD-4441-858B-9E90C645F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353" y="3774292"/>
            <a:ext cx="2117220" cy="2822960"/>
          </a:xfrm>
          <a:prstGeom prst="rect">
            <a:avLst/>
          </a:prstGeom>
        </p:spPr>
      </p:pic>
      <p:pic>
        <p:nvPicPr>
          <p:cNvPr id="10" name="Picture 9" descr="A hand holding a smart phone&#10;&#10;Description automatically generated with medium confidence">
            <a:extLst>
              <a:ext uri="{FF2B5EF4-FFF2-40B4-BE49-F238E27FC236}">
                <a16:creationId xmlns:a16="http://schemas.microsoft.com/office/drawing/2014/main" id="{298D9B06-1183-0640-9067-A6DFEC452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415" y="2253242"/>
            <a:ext cx="2103848" cy="2805131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57F7C0CB-154A-534A-9DE2-EBAA51891840}"/>
              </a:ext>
            </a:extLst>
          </p:cNvPr>
          <p:cNvSpPr/>
          <p:nvPr/>
        </p:nvSpPr>
        <p:spPr>
          <a:xfrm rot="16735525">
            <a:off x="9414446" y="3520508"/>
            <a:ext cx="2269627" cy="486079"/>
          </a:xfrm>
          <a:prstGeom prst="curved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7FC657B1-CFBF-E745-B7D5-6AED91A2B741}"/>
              </a:ext>
            </a:extLst>
          </p:cNvPr>
          <p:cNvSpPr/>
          <p:nvPr/>
        </p:nvSpPr>
        <p:spPr>
          <a:xfrm rot="10800000">
            <a:off x="5374727" y="4675158"/>
            <a:ext cx="2103846" cy="535596"/>
          </a:xfrm>
          <a:prstGeom prst="curved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E27F4-5F1C-C546-8BEE-E52C7FE902BA}"/>
              </a:ext>
            </a:extLst>
          </p:cNvPr>
          <p:cNvSpPr txBox="1"/>
          <p:nvPr/>
        </p:nvSpPr>
        <p:spPr>
          <a:xfrm>
            <a:off x="5698248" y="3963114"/>
            <a:ext cx="144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</a:t>
            </a:r>
            <a:r>
              <a:rPr lang="en-BR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eft-right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D1581-DE5C-D744-B578-07E20F974C2D}"/>
              </a:ext>
            </a:extLst>
          </p:cNvPr>
          <p:cNvSpPr txBox="1"/>
          <p:nvPr/>
        </p:nvSpPr>
        <p:spPr>
          <a:xfrm>
            <a:off x="9488083" y="2247396"/>
            <a:ext cx="147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up-down</a:t>
            </a:r>
            <a:endParaRPr lang="en-BR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1603A9-34A9-EE48-8BBC-018EE8A58135}"/>
              </a:ext>
            </a:extLst>
          </p:cNvPr>
          <p:cNvGrpSpPr/>
          <p:nvPr/>
        </p:nvGrpSpPr>
        <p:grpSpPr>
          <a:xfrm>
            <a:off x="4085003" y="947271"/>
            <a:ext cx="1937425" cy="2443623"/>
            <a:chOff x="988738" y="2384635"/>
            <a:chExt cx="3464567" cy="4619425"/>
          </a:xfrm>
        </p:grpSpPr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6C6A639-F0F1-3449-A455-0E7080AE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411310" y="2962065"/>
              <a:ext cx="4619423" cy="34645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D5E5F9-1F4F-8F40-805C-6077355826A6}"/>
                </a:ext>
              </a:extLst>
            </p:cNvPr>
            <p:cNvSpPr txBox="1"/>
            <p:nvPr/>
          </p:nvSpPr>
          <p:spPr>
            <a:xfrm>
              <a:off x="2011264" y="2384635"/>
              <a:ext cx="1419512" cy="110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idle</a:t>
              </a:r>
              <a:endParaRPr lang="en-BR" sz="48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079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s a cell phone&#10;&#10;Description automatically generated with medium confidence">
            <a:extLst>
              <a:ext uri="{FF2B5EF4-FFF2-40B4-BE49-F238E27FC236}">
                <a16:creationId xmlns:a16="http://schemas.microsoft.com/office/drawing/2014/main" id="{C8134CD9-D96F-9940-81CE-8BEB9CA5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90471" y="2235995"/>
            <a:ext cx="4806946" cy="3605209"/>
          </a:xfrm>
          <a:prstGeom prst="rect">
            <a:avLst/>
          </a:prstGeom>
        </p:spPr>
      </p:pic>
      <p:pic>
        <p:nvPicPr>
          <p:cNvPr id="15" name="Picture 1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08E1DAE-2F54-A341-B769-C331FA2E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73450" y="2235994"/>
            <a:ext cx="4806946" cy="3605209"/>
          </a:xfrm>
          <a:prstGeom prst="rect">
            <a:avLst/>
          </a:prstGeom>
        </p:spPr>
      </p:pic>
      <p:pic>
        <p:nvPicPr>
          <p:cNvPr id="17" name="Picture 16" descr="A picture containing text, indoor, green&#10;&#10;Description automatically generated">
            <a:extLst>
              <a:ext uri="{FF2B5EF4-FFF2-40B4-BE49-F238E27FC236}">
                <a16:creationId xmlns:a16="http://schemas.microsoft.com/office/drawing/2014/main" id="{22C8A72E-0005-B546-A5E6-573A517E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0248" y="2235994"/>
            <a:ext cx="4806944" cy="3605208"/>
          </a:xfrm>
          <a:prstGeom prst="rect">
            <a:avLst/>
          </a:prstGeom>
        </p:spPr>
      </p:pic>
      <p:sp>
        <p:nvSpPr>
          <p:cNvPr id="18" name="Google Shape;149;p21">
            <a:extLst>
              <a:ext uri="{FF2B5EF4-FFF2-40B4-BE49-F238E27FC236}">
                <a16:creationId xmlns:a16="http://schemas.microsoft.com/office/drawing/2014/main" id="{9E6E8C8E-DE31-C343-9484-54971170EF4A}"/>
              </a:ext>
            </a:extLst>
          </p:cNvPr>
          <p:cNvSpPr txBox="1"/>
          <p:nvPr/>
        </p:nvSpPr>
        <p:spPr>
          <a:xfrm>
            <a:off x="346842" y="662494"/>
            <a:ext cx="1172217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Including LCD for off-line Inference 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72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689916" y="2196662"/>
            <a:ext cx="11086070" cy="189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5400" dirty="0">
                <a:solidFill>
                  <a:schemeClr val="accent2"/>
                </a:solidFill>
              </a:rPr>
              <a:t>Appendix</a:t>
            </a:r>
            <a:br>
              <a:rPr lang="en" sz="5400" dirty="0">
                <a:solidFill>
                  <a:schemeClr val="accent2"/>
                </a:solidFill>
              </a:rPr>
            </a:br>
            <a:r>
              <a:rPr lang="en" sz="5400" dirty="0"/>
              <a:t>Spectral Analysis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48479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1767E-22B1-2A42-8FD8-A4F50658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16000"/>
            <a:ext cx="10629900" cy="4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0298E-722A-C048-88A5-3D3606C2719E}"/>
              </a:ext>
            </a:extLst>
          </p:cNvPr>
          <p:cNvSpPr txBox="1"/>
          <p:nvPr/>
        </p:nvSpPr>
        <p:spPr>
          <a:xfrm>
            <a:off x="977461" y="6135442"/>
            <a:ext cx="10520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https://docs.edgeimpulse.com/docs/edge-impulse-studio/processing-blocks/spectral-features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0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350008" y="2935224"/>
            <a:ext cx="2432304" cy="1001160"/>
          </a:xfrm>
          <a:prstGeom prst="roundRect">
            <a:avLst>
              <a:gd name="adj" fmla="val 16667"/>
            </a:avLst>
          </a:prstGeom>
          <a:solidFill>
            <a:srgbClr val="ED7D31">
              <a:alpha val="6666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0986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DD465C-054D-3A41-BCFA-158C5246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1" y="349469"/>
            <a:ext cx="10580717" cy="61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67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BC017-8A7B-114D-B82C-E4EF19CC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49" y="942288"/>
            <a:ext cx="10777702" cy="49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38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253A2-9037-064D-9E14-D1EC126C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42" y="503510"/>
            <a:ext cx="8988316" cy="58509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F938C7-D9BC-F642-A970-7392867F85B8}"/>
              </a:ext>
            </a:extLst>
          </p:cNvPr>
          <p:cNvSpPr/>
          <p:nvPr/>
        </p:nvSpPr>
        <p:spPr>
          <a:xfrm>
            <a:off x="1755227" y="935421"/>
            <a:ext cx="6348249" cy="451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FA3D4-4C3C-674C-AC8E-4624E04D717D}"/>
              </a:ext>
            </a:extLst>
          </p:cNvPr>
          <p:cNvSpPr txBox="1"/>
          <p:nvPr/>
        </p:nvSpPr>
        <p:spPr>
          <a:xfrm>
            <a:off x="1803508" y="957600"/>
            <a:ext cx="7746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https://towardsdatascience.com/skewness-kurtosis-simplified-1338e094fc85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3153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E6069-857D-DC49-A2FC-20776500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25" y="357715"/>
            <a:ext cx="8779150" cy="6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6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85445-8829-A64A-ABBA-BB303472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26" y="621986"/>
            <a:ext cx="10348748" cy="56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51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96"/>
          <p:cNvSpPr/>
          <p:nvPr/>
        </p:nvSpPr>
        <p:spPr>
          <a:xfrm>
            <a:off x="269636" y="2359635"/>
            <a:ext cx="5615342" cy="213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15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196"/>
          <p:cNvCxnSpPr/>
          <p:nvPr/>
        </p:nvCxnSpPr>
        <p:spPr>
          <a:xfrm>
            <a:off x="6096000" y="809025"/>
            <a:ext cx="0" cy="4919472"/>
          </a:xfrm>
          <a:prstGeom prst="straightConnector1">
            <a:avLst/>
          </a:prstGeom>
          <a:noFill/>
          <a:ln w="2857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66;p30">
            <a:extLst>
              <a:ext uri="{FF2B5EF4-FFF2-40B4-BE49-F238E27FC236}">
                <a16:creationId xmlns:a16="http://schemas.microsoft.com/office/drawing/2014/main" id="{2D1AA096-155C-E34B-A734-80F366FCAE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3939" y="3509114"/>
            <a:ext cx="2783154" cy="217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7;p30">
            <a:extLst>
              <a:ext uri="{FF2B5EF4-FFF2-40B4-BE49-F238E27FC236}">
                <a16:creationId xmlns:a16="http://schemas.microsoft.com/office/drawing/2014/main" id="{FD33382F-F897-4E46-A7E8-51FE375289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787" y="1177835"/>
            <a:ext cx="1767768" cy="176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 descr="Addis Ababa University - Ethiopia | International Business Institute">
            <a:extLst>
              <a:ext uri="{FF2B5EF4-FFF2-40B4-BE49-F238E27FC236}">
                <a16:creationId xmlns:a16="http://schemas.microsoft.com/office/drawing/2014/main" id="{879D732A-1763-F745-A92C-51D602FE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72" y="833246"/>
            <a:ext cx="1855364" cy="211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1C2C7-D159-0A45-BA46-04EB64D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125BAC-BC95-5D47-948E-393F16CD0925}"/>
              </a:ext>
            </a:extLst>
          </p:cNvPr>
          <p:cNvSpPr/>
          <p:nvPr/>
        </p:nvSpPr>
        <p:spPr>
          <a:xfrm>
            <a:off x="9016157" y="1964724"/>
            <a:ext cx="1400589" cy="29656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4390C6-E3AC-C746-9C9C-2DBE73C88D6D}"/>
              </a:ext>
            </a:extLst>
          </p:cNvPr>
          <p:cNvSpPr/>
          <p:nvPr/>
        </p:nvSpPr>
        <p:spPr>
          <a:xfrm>
            <a:off x="3999314" y="2879124"/>
            <a:ext cx="1400589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0027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E257-0486-084E-9BA7-DCDDA855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7BEEBB-2ABC-CB40-B83C-15A339118E22}"/>
              </a:ext>
            </a:extLst>
          </p:cNvPr>
          <p:cNvSpPr/>
          <p:nvPr/>
        </p:nvSpPr>
        <p:spPr>
          <a:xfrm>
            <a:off x="2961347" y="2162431"/>
            <a:ext cx="7529539" cy="4077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4782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 descr="Acquire valuable training data security. Enrich data and train ML algorithms. Test impulses with real time data flows. Embedded and edge compute deployment op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9314" y="772355"/>
            <a:ext cx="6993371" cy="531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 rot="-5400000">
            <a:off x="5165190" y="750978"/>
            <a:ext cx="1673352" cy="1341828"/>
          </a:xfrm>
          <a:prstGeom prst="roundRect">
            <a:avLst>
              <a:gd name="adj" fmla="val 16667"/>
            </a:avLst>
          </a:prstGeom>
          <a:solidFill>
            <a:srgbClr val="ED7D31">
              <a:alpha val="745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9654469" y="2967334"/>
            <a:ext cx="25993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8B2B2-34CB-2848-B575-0D91DF3F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DCF33A-C5EA-8C48-A7E8-73C184711292}"/>
              </a:ext>
            </a:extLst>
          </p:cNvPr>
          <p:cNvSpPr/>
          <p:nvPr/>
        </p:nvSpPr>
        <p:spPr>
          <a:xfrm>
            <a:off x="6916955" y="2984156"/>
            <a:ext cx="724417" cy="4448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9C869B17-C3F6-E94A-9ED5-6455677796C0}"/>
              </a:ext>
            </a:extLst>
          </p:cNvPr>
          <p:cNvSpPr/>
          <p:nvPr/>
        </p:nvSpPr>
        <p:spPr>
          <a:xfrm rot="8306413">
            <a:off x="6133603" y="4066933"/>
            <a:ext cx="978408" cy="4846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93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55B3F-1C71-2945-8132-8B965F2D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86" y="0"/>
            <a:ext cx="967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169</Words>
  <Application>Microsoft Macintosh PowerPoint</Application>
  <PresentationFormat>Widescreen</PresentationFormat>
  <Paragraphs>49</Paragraphs>
  <Slides>45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Helvetica Neue Light</vt:lpstr>
      <vt:lpstr>Roboto</vt:lpstr>
      <vt:lpstr>Office Theme</vt:lpstr>
      <vt:lpstr>Wio Terminal – Part 2  Hands-on: Gesture Recognition </vt:lpstr>
      <vt:lpstr>Hands-on: Gesture Recognition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Inference</vt:lpstr>
      <vt:lpstr>PowerPoint Presentation</vt:lpstr>
      <vt:lpstr>PowerPoint Presentation</vt:lpstr>
      <vt:lpstr>PowerPoint Presentation</vt:lpstr>
      <vt:lpstr>Appendix Spectral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Wio Terminal Installation &amp; Tests  </dc:title>
  <dc:creator>Marcelo Rovai</dc:creator>
  <cp:lastModifiedBy>Marcelo Rovai</cp:lastModifiedBy>
  <cp:revision>6</cp:revision>
  <dcterms:created xsi:type="dcterms:W3CDTF">2023-02-22T14:04:14Z</dcterms:created>
  <dcterms:modified xsi:type="dcterms:W3CDTF">2023-02-23T23:04:05Z</dcterms:modified>
</cp:coreProperties>
</file>